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7" r:id="rId3"/>
    <p:sldId id="268" r:id="rId4"/>
    <p:sldId id="256" r:id="rId5"/>
    <p:sldId id="264" r:id="rId6"/>
    <p:sldId id="269" r:id="rId7"/>
    <p:sldId id="265" r:id="rId8"/>
    <p:sldId id="266" r:id="rId9"/>
    <p:sldId id="270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97AB1D1-7467-4AB9-92BF-CCFDEBCB50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03B79C8-FDEB-4287-B370-0CA7526A38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GB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21428FE-2824-4886-AC35-E24672146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51F0-13DC-42EC-A6C2-AF4DEBCC3CAF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92356D7-9A44-40AB-841B-1B0DDDD0B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C277CF3-9581-4379-8852-8F2876F9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B7849-9AA0-43E9-96D0-1B36B8823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84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C3AD153-CF85-4EF0-899D-368989F49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9DF9DF-205B-4856-BAC0-6AD6D2FAE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A5EBCF4-52D2-421C-8FAB-88E4D304F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51F0-13DC-42EC-A6C2-AF4DEBCC3CAF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87316DF-77C8-43B6-AAD7-E8CA2FC04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C4B22E1-59C2-4B72-8A4A-2AB62328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B7849-9AA0-43E9-96D0-1B36B8823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634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262E2FC-B46C-4FD4-BFB8-6AF98531A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561CD36-86EF-47E5-9781-99CE93547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322C09B-CA6C-4AFC-8720-632732684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51F0-13DC-42EC-A6C2-AF4DEBCC3CAF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8E5ACD-DBF3-465F-B012-E0F965B06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5EA0F22-1DFF-4F57-A34E-74107ACC7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B7849-9AA0-43E9-96D0-1B36B8823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73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8567F30-7B4B-4162-9D99-FF49A1D8B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E42932-6B0D-4342-82E3-157A0ADA18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3C2CA69-9ADF-4E7C-BA7D-FF7C61A52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EC7EE9B-7593-41C5-AAC3-B4FE8F88A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51F0-13DC-42EC-A6C2-AF4DEBCC3CAF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24287F2-94E0-4787-9609-379217960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B2B2D12-663C-49FC-9563-9FFE6C6DC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B7849-9AA0-43E9-96D0-1B36B8823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922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E2ECF7A-6415-4D3F-9AE4-26F78C378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3EDF486-5368-4DDE-8B11-D8B33B35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38F92BB-FA43-4FF2-B5B1-8D2AAF0C0A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C399328-E18C-4B56-A92E-2101D1BB65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7828DBB-1997-4F19-81E5-66A3BA6000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8A6B1BF8-1B9F-4433-BCAB-8921B0999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51F0-13DC-42EC-A6C2-AF4DEBCC3CAF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ADD3D4A-279E-4C0B-BEEF-D28E26024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AEFDD2D-3CBF-4FD5-BDEB-E6AD70B51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B7849-9AA0-43E9-96D0-1B36B8823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581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1FD2506-C19F-4C48-91A1-5D98831C4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F0C24D8-DF23-434B-AC31-BEB38A227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51F0-13DC-42EC-A6C2-AF4DEBCC3CAF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C8CF8A9-05DE-481F-86FA-19E010CB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F3C827D-0676-411A-9D61-BFDB14103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B7849-9AA0-43E9-96D0-1B36B8823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946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51461D7-AA8A-48BB-A851-3BF205EBA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51F0-13DC-42EC-A6C2-AF4DEBCC3CAF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B4A0374B-63EB-4FF9-A813-454F25D0D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AD44507-AA16-45EF-A2AE-04BDD493F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B7849-9AA0-43E9-96D0-1B36B8823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606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E1042F5-9358-4D74-87A2-57E965E1D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37FDB5-1128-470B-9CDD-47F116700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B6D69A7-FA8B-4FB8-B675-848E04016E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4F2F256-5AD7-470D-BB46-18A859AAB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51F0-13DC-42EC-A6C2-AF4DEBCC3CAF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1E06FF7-414A-4E48-8B73-4A57AADE5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E0679D1-16C3-4C70-81C7-89E079E7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B7849-9AA0-43E9-96D0-1B36B8823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738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BDFBF94-1B72-4F61-929E-A563CECE8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38ADBD9-624A-48F8-949E-AB4A886459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5D710D8-1B60-4386-AEC2-3AEF94B26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5B674A0-50F4-4665-A36E-29AD6816B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51F0-13DC-42EC-A6C2-AF4DEBCC3CAF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D2CF9DF-93F3-4C3B-9E84-89BE6A23C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D6F4DD9-9F72-4CBF-BFF8-8A71FC44A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B7849-9AA0-43E9-96D0-1B36B8823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270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6013355-C83F-4DF2-BFBC-72BDCA375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9CECD54-01B5-4380-B264-07CD756BF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2D5CAD6-ED2D-4740-A9F4-F8A9046E4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51F0-13DC-42EC-A6C2-AF4DEBCC3CAF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0408E9A-9E63-45A9-8475-81DBDD3F8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37D5529-B761-4446-81AF-13EC684E2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B7849-9AA0-43E9-96D0-1B36B8823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83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DA3B225-8E1C-4C01-BEB0-2B9AA247EF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BE76819-5897-4D47-AF29-2FAAA5E56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5EB690C-4ADE-4456-B8F5-EBFC030CC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51F0-13DC-42EC-A6C2-AF4DEBCC3CAF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A62CDCA-3CE9-47BB-9916-DFCD36F66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D92896C-40C9-420E-83D1-0F9B0A634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B7849-9AA0-43E9-96D0-1B36B8823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611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1994532-BF39-4AFA-A9CD-D5CB4D98A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2D5524F-4204-449F-964F-93275D03F7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B28D27-B6AD-4384-9415-372724161B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451F0-13DC-42EC-A6C2-AF4DEBCC3CAF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7B860B7-7539-4F36-BC24-324A37A35D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BDA4A02-A53D-4B32-A79A-843BDFD05F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B7849-9AA0-43E9-96D0-1B36B8823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01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3F0C179-CA68-4A55-8072-6FA60141D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60648"/>
            <a:ext cx="7886700" cy="994172"/>
          </a:xfrm>
        </p:spPr>
        <p:txBody>
          <a:bodyPr>
            <a:normAutofit/>
          </a:bodyPr>
          <a:lstStyle/>
          <a:p>
            <a:r>
              <a:rPr lang="tr-TR" b="1" dirty="0"/>
              <a:t>Konu: </a:t>
            </a:r>
            <a:r>
              <a:rPr lang="tr-TR" dirty="0"/>
              <a:t>Salgı doku</a:t>
            </a:r>
            <a:endParaRPr lang="en-GB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7987E0-7294-4BA0-9A0A-12E58A368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4838" y="1412776"/>
            <a:ext cx="8522325" cy="4527464"/>
          </a:xfrm>
        </p:spPr>
        <p:txBody>
          <a:bodyPr>
            <a:normAutofit/>
          </a:bodyPr>
          <a:lstStyle/>
          <a:p>
            <a:r>
              <a:rPr lang="tr-TR" b="1" dirty="0"/>
              <a:t>Amaç:</a:t>
            </a:r>
            <a:r>
              <a:rPr lang="tr-TR" dirty="0"/>
              <a:t> Çeşitli materyallerde salgı doku elemanlarının gözlemlenmesi</a:t>
            </a:r>
          </a:p>
          <a:p>
            <a:r>
              <a:rPr lang="tr-TR" b="1" dirty="0"/>
              <a:t>Materyal:</a:t>
            </a:r>
            <a:r>
              <a:rPr lang="tr-TR" dirty="0"/>
              <a:t>    </a:t>
            </a:r>
            <a:r>
              <a:rPr lang="tr-TR" i="1" dirty="0" err="1"/>
              <a:t>Laurus</a:t>
            </a:r>
            <a:r>
              <a:rPr lang="tr-TR" i="1" dirty="0"/>
              <a:t> </a:t>
            </a:r>
            <a:r>
              <a:rPr lang="tr-TR" dirty="0"/>
              <a:t>sp.</a:t>
            </a:r>
          </a:p>
          <a:p>
            <a:pPr marL="1976438" indent="0">
              <a:buNone/>
            </a:pPr>
            <a:r>
              <a:rPr lang="tr-TR" i="1" dirty="0" err="1" smtClean="0"/>
              <a:t>Euphorbia</a:t>
            </a:r>
            <a:r>
              <a:rPr lang="tr-TR" i="1" dirty="0" smtClean="0"/>
              <a:t> </a:t>
            </a:r>
            <a:r>
              <a:rPr lang="tr-TR" dirty="0" smtClean="0"/>
              <a:t>sp.</a:t>
            </a:r>
          </a:p>
          <a:p>
            <a:pPr marL="1976438" indent="0">
              <a:buNone/>
            </a:pPr>
            <a:r>
              <a:rPr lang="tr-TR" i="1" dirty="0" err="1" smtClean="0"/>
              <a:t>Citrus</a:t>
            </a:r>
            <a:r>
              <a:rPr lang="tr-TR" i="1" dirty="0" smtClean="0"/>
              <a:t> </a:t>
            </a:r>
            <a:r>
              <a:rPr lang="tr-TR" dirty="0"/>
              <a:t>sp. </a:t>
            </a:r>
          </a:p>
          <a:p>
            <a:pPr marL="1976438" indent="0">
              <a:buNone/>
            </a:pPr>
            <a:r>
              <a:rPr lang="tr-TR" i="1" dirty="0" err="1"/>
              <a:t>Pinus</a:t>
            </a:r>
            <a:r>
              <a:rPr lang="tr-TR" dirty="0"/>
              <a:t> sp.</a:t>
            </a:r>
          </a:p>
          <a:p>
            <a:r>
              <a:rPr lang="tr-TR" b="1" dirty="0"/>
              <a:t>İnceleme ortamı: </a:t>
            </a:r>
            <a:r>
              <a:rPr lang="tr-TR" dirty="0"/>
              <a:t>Su</a:t>
            </a:r>
          </a:p>
          <a:p>
            <a:r>
              <a:rPr lang="tr-TR" b="1" dirty="0"/>
              <a:t>Mikroskop büyütmesi: </a:t>
            </a:r>
            <a:r>
              <a:rPr lang="tr-TR" dirty="0"/>
              <a:t>10x10, 10x40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2138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54183" y="2629189"/>
            <a:ext cx="10176162" cy="2524702"/>
          </a:xfrm>
        </p:spPr>
        <p:txBody>
          <a:bodyPr/>
          <a:lstStyle/>
          <a:p>
            <a:r>
              <a:rPr lang="tr-TR" dirty="0" smtClean="0"/>
              <a:t>Bitkilerde reçine, </a:t>
            </a:r>
            <a:r>
              <a:rPr lang="tr-TR" dirty="0" err="1" smtClean="0"/>
              <a:t>eterik</a:t>
            </a:r>
            <a:r>
              <a:rPr lang="tr-TR" dirty="0" smtClean="0"/>
              <a:t> yağ, nektar, su, </a:t>
            </a:r>
            <a:r>
              <a:rPr lang="tr-TR" dirty="0" err="1" smtClean="0"/>
              <a:t>musilaj</a:t>
            </a:r>
            <a:r>
              <a:rPr lang="tr-TR" dirty="0" smtClean="0"/>
              <a:t>, kauçuk </a:t>
            </a:r>
            <a:r>
              <a:rPr lang="tr-TR" dirty="0" err="1" smtClean="0"/>
              <a:t>alkoloidler</a:t>
            </a:r>
            <a:r>
              <a:rPr lang="tr-TR" dirty="0" smtClean="0"/>
              <a:t>, kristaller ve bunlara benzer maddelerin salgılanması ile doğrudan ilişkili olan oluşumlara salgı doku adı verilir. </a:t>
            </a:r>
          </a:p>
          <a:p>
            <a:r>
              <a:rPr lang="tr-TR" dirty="0" smtClean="0"/>
              <a:t>Salgı doku başlıca 2 ana grupta toplanır.</a:t>
            </a:r>
          </a:p>
          <a:p>
            <a:endParaRPr lang="tr-TR" dirty="0"/>
          </a:p>
        </p:txBody>
      </p:sp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865910" y="960870"/>
            <a:ext cx="5742709" cy="1325563"/>
          </a:xfrm>
        </p:spPr>
        <p:txBody>
          <a:bodyPr/>
          <a:lstStyle/>
          <a:p>
            <a:r>
              <a:rPr lang="tr-TR" dirty="0"/>
              <a:t>SALGI DOKU</a:t>
            </a:r>
          </a:p>
        </p:txBody>
      </p:sp>
    </p:spTree>
    <p:extLst>
      <p:ext uri="{BB962C8B-B14F-4D97-AF65-F5344CB8AC3E}">
        <p14:creationId xmlns:p14="http://schemas.microsoft.com/office/powerpoint/2010/main" val="955925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19546" y="697634"/>
            <a:ext cx="10515600" cy="1325563"/>
          </a:xfrm>
        </p:spPr>
        <p:txBody>
          <a:bodyPr>
            <a:normAutofit fontScale="90000"/>
          </a:bodyPr>
          <a:lstStyle/>
          <a:p>
            <a:pPr lvl="0"/>
            <a:r>
              <a:rPr lang="tr-TR" sz="3200" b="1" dirty="0"/>
              <a:t>Hücre içi Salgı Sistemi</a:t>
            </a:r>
            <a:r>
              <a:rPr lang="tr-TR" sz="3200" dirty="0"/>
              <a:t>: </a:t>
            </a:r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dirty="0" smtClean="0"/>
              <a:t>Salgının </a:t>
            </a:r>
            <a:r>
              <a:rPr lang="tr-TR" sz="3200" dirty="0"/>
              <a:t>meydana geldiği yer hücre plazmasıdır. salgılanan madde hücre </a:t>
            </a:r>
            <a:r>
              <a:rPr lang="tr-TR" sz="3200" dirty="0" smtClean="0"/>
              <a:t>içinde; hücre </a:t>
            </a:r>
            <a:r>
              <a:rPr lang="tr-TR" sz="3200" dirty="0"/>
              <a:t>öz suyunda veya </a:t>
            </a:r>
            <a:r>
              <a:rPr lang="tr-TR" sz="3200" dirty="0" err="1" smtClean="0"/>
              <a:t>vakuollerde</a:t>
            </a:r>
            <a:r>
              <a:rPr lang="tr-TR" sz="3200" dirty="0" smtClean="0"/>
              <a:t> toplanır.</a:t>
            </a:r>
            <a:br>
              <a:rPr lang="tr-TR" sz="3200" dirty="0" smtClean="0"/>
            </a:br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dirty="0" smtClean="0"/>
              <a:t>Hücre </a:t>
            </a:r>
            <a:r>
              <a:rPr lang="tr-TR" sz="3200" dirty="0"/>
              <a:t>içi salgılar da 2 grupta </a:t>
            </a:r>
            <a:r>
              <a:rPr lang="tr-TR" sz="3200" dirty="0" smtClean="0"/>
              <a:t>toplanır:</a:t>
            </a:r>
            <a:r>
              <a:rPr lang="tr-TR" sz="3200" dirty="0"/>
              <a:t/>
            </a:r>
            <a:br>
              <a:rPr lang="tr-TR" sz="3200" dirty="0"/>
            </a:b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9546" y="2340407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tr-TR" b="1" dirty="0" smtClean="0"/>
              <a:t>Salgı </a:t>
            </a:r>
            <a:r>
              <a:rPr lang="tr-TR" b="1" dirty="0"/>
              <a:t>Hücreleri: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hücreler salgı maddesini kendi bünyelerinde saklarlar. </a:t>
            </a:r>
            <a:r>
              <a:rPr lang="tr-TR" dirty="0" smtClean="0"/>
              <a:t>Bu maddeler </a:t>
            </a:r>
            <a:r>
              <a:rPr lang="tr-TR" dirty="0" err="1"/>
              <a:t>eterik</a:t>
            </a:r>
            <a:r>
              <a:rPr lang="tr-TR" dirty="0"/>
              <a:t> yağlar veya kristaller gibi maddelerdir. </a:t>
            </a:r>
          </a:p>
          <a:p>
            <a:pPr marL="0" lvl="0" indent="0">
              <a:buNone/>
            </a:pPr>
            <a:r>
              <a:rPr lang="tr-TR" b="1" dirty="0"/>
              <a:t>Süt Boruları (</a:t>
            </a:r>
            <a:r>
              <a:rPr lang="tr-TR" b="1" dirty="0" err="1"/>
              <a:t>Latisiferler</a:t>
            </a:r>
            <a:r>
              <a:rPr lang="tr-TR" b="1" dirty="0"/>
              <a:t>):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Genellikle </a:t>
            </a:r>
            <a:r>
              <a:rPr lang="tr-TR" dirty="0"/>
              <a:t>yumuşak </a:t>
            </a:r>
            <a:r>
              <a:rPr lang="tr-TR" dirty="0" err="1"/>
              <a:t>seluloz</a:t>
            </a:r>
            <a:r>
              <a:rPr lang="tr-TR" dirty="0"/>
              <a:t> çeperli hücrelerden meydana gelirler. </a:t>
            </a:r>
            <a:endParaRPr lang="tr-TR" dirty="0" smtClean="0"/>
          </a:p>
          <a:p>
            <a:pPr lvl="0"/>
            <a:r>
              <a:rPr lang="tr-TR" dirty="0" smtClean="0"/>
              <a:t>Süt </a:t>
            </a:r>
            <a:r>
              <a:rPr lang="tr-TR" dirty="0"/>
              <a:t>borularında meydana gelen sıvıya lateks adı verilir. </a:t>
            </a:r>
            <a:endParaRPr lang="tr-TR" dirty="0" smtClean="0"/>
          </a:p>
          <a:p>
            <a:pPr lvl="0"/>
            <a:r>
              <a:rPr lang="tr-TR" dirty="0" smtClean="0"/>
              <a:t>Lateksin </a:t>
            </a:r>
            <a:r>
              <a:rPr lang="tr-TR" dirty="0"/>
              <a:t>bileşiminde eriyik halinde şekerler </a:t>
            </a:r>
            <a:r>
              <a:rPr lang="tr-TR" dirty="0" err="1"/>
              <a:t>alkoloidler</a:t>
            </a:r>
            <a:r>
              <a:rPr lang="tr-TR" dirty="0"/>
              <a:t> </a:t>
            </a:r>
            <a:r>
              <a:rPr lang="tr-TR" dirty="0" err="1"/>
              <a:t>glikozidler</a:t>
            </a:r>
            <a:r>
              <a:rPr lang="tr-TR" dirty="0"/>
              <a:t> ve kauçuk gibi maddeler bulunur. </a:t>
            </a:r>
            <a:endParaRPr lang="tr-TR" dirty="0" smtClean="0"/>
          </a:p>
          <a:p>
            <a:pPr lvl="0"/>
            <a:r>
              <a:rPr lang="tr-TR" dirty="0" smtClean="0"/>
              <a:t>Süt </a:t>
            </a:r>
            <a:r>
              <a:rPr lang="tr-TR" dirty="0"/>
              <a:t>boruları </a:t>
            </a:r>
            <a:r>
              <a:rPr lang="tr-TR" b="1" dirty="0"/>
              <a:t>eklemli</a:t>
            </a:r>
            <a:r>
              <a:rPr lang="tr-TR" dirty="0"/>
              <a:t> ve </a:t>
            </a:r>
            <a:r>
              <a:rPr lang="tr-TR" b="1" dirty="0" err="1"/>
              <a:t>eklemsiz</a:t>
            </a:r>
            <a:r>
              <a:rPr lang="tr-TR" dirty="0"/>
              <a:t> süt boruları olmak üzere 2 şekilde olur. </a:t>
            </a:r>
            <a:r>
              <a:rPr lang="tr-TR" dirty="0" err="1"/>
              <a:t>Eklemsiz</a:t>
            </a:r>
            <a:r>
              <a:rPr lang="tr-TR" dirty="0"/>
              <a:t> süt boruları tek hücreden meydana gelirler. Eklemli süt boruları ise birçok hücreden meydana gelir.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18963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92172440-7162-4485-A0E5-603C93686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4284" y="342644"/>
            <a:ext cx="9144000" cy="1655762"/>
          </a:xfrm>
        </p:spPr>
        <p:txBody>
          <a:bodyPr/>
          <a:lstStyle/>
          <a:p>
            <a:r>
              <a:rPr lang="tr-TR" dirty="0"/>
              <a:t>A)Hücre İçi Salgılar</a:t>
            </a:r>
          </a:p>
          <a:p>
            <a:r>
              <a:rPr lang="tr-TR" dirty="0"/>
              <a:t>1. Salgı hücreleri</a:t>
            </a:r>
            <a:endParaRPr lang="en-GB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80DB7DB-4A48-4491-BCD6-4700BE915F85}"/>
              </a:ext>
            </a:extLst>
          </p:cNvPr>
          <p:cNvSpPr txBox="1"/>
          <p:nvPr/>
        </p:nvSpPr>
        <p:spPr>
          <a:xfrm>
            <a:off x="2302850" y="5502043"/>
            <a:ext cx="5530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Yaprak enine kesit</a:t>
            </a:r>
          </a:p>
          <a:p>
            <a:r>
              <a:rPr lang="tr-TR" dirty="0"/>
              <a:t>Mat: </a:t>
            </a:r>
            <a:r>
              <a:rPr lang="tr-TR" i="1" dirty="0" err="1"/>
              <a:t>Laurus</a:t>
            </a:r>
            <a:r>
              <a:rPr lang="tr-TR" i="1" dirty="0"/>
              <a:t> </a:t>
            </a:r>
            <a:r>
              <a:rPr lang="tr-TR" i="1" dirty="0" err="1"/>
              <a:t>nobilis</a:t>
            </a:r>
            <a:endParaRPr lang="en-GB" i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4" r="14094" b="4754"/>
          <a:stretch/>
        </p:blipFill>
        <p:spPr>
          <a:xfrm>
            <a:off x="2302850" y="1343890"/>
            <a:ext cx="6966868" cy="4043774"/>
          </a:xfrm>
          <a:prstGeom prst="rect">
            <a:avLst/>
          </a:prstGeom>
        </p:spPr>
      </p:pic>
      <p:cxnSp>
        <p:nvCxnSpPr>
          <p:cNvPr id="6" name="Düz Ok Bağlayıcısı 5"/>
          <p:cNvCxnSpPr/>
          <p:nvPr/>
        </p:nvCxnSpPr>
        <p:spPr>
          <a:xfrm flipH="1" flipV="1">
            <a:off x="6371841" y="3057498"/>
            <a:ext cx="1980506" cy="10157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20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92172440-7162-4485-A0E5-603C93686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62535"/>
            <a:ext cx="3537825" cy="1655762"/>
          </a:xfrm>
        </p:spPr>
        <p:txBody>
          <a:bodyPr/>
          <a:lstStyle/>
          <a:p>
            <a:r>
              <a:rPr lang="tr-TR" dirty="0"/>
              <a:t>A)Hücre İçi Salgılar</a:t>
            </a:r>
          </a:p>
          <a:p>
            <a:r>
              <a:rPr lang="tr-TR" dirty="0"/>
              <a:t>2. Salgı boruları</a:t>
            </a:r>
            <a:endParaRPr lang="en-GB" dirty="0"/>
          </a:p>
          <a:p>
            <a:endParaRPr lang="en-GB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E436143-53FF-42B0-8459-72903A5FD22D}"/>
              </a:ext>
            </a:extLst>
          </p:cNvPr>
          <p:cNvSpPr txBox="1"/>
          <p:nvPr/>
        </p:nvSpPr>
        <p:spPr>
          <a:xfrm>
            <a:off x="1197302" y="2914045"/>
            <a:ext cx="3208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Eklemsiz</a:t>
            </a:r>
            <a:r>
              <a:rPr lang="tr-TR" dirty="0"/>
              <a:t> süt boruları</a:t>
            </a:r>
          </a:p>
          <a:p>
            <a:r>
              <a:rPr lang="tr-TR" dirty="0"/>
              <a:t>Gövde boyuna </a:t>
            </a:r>
            <a:r>
              <a:rPr lang="tr-TR" dirty="0" err="1"/>
              <a:t>teğetsel</a:t>
            </a:r>
            <a:r>
              <a:rPr lang="tr-TR" dirty="0"/>
              <a:t> kesit</a:t>
            </a:r>
          </a:p>
          <a:p>
            <a:r>
              <a:rPr lang="tr-TR" dirty="0"/>
              <a:t>Mat: </a:t>
            </a:r>
            <a:r>
              <a:rPr lang="tr-TR" i="1" dirty="0" err="1"/>
              <a:t>Euphorbia</a:t>
            </a:r>
            <a:r>
              <a:rPr lang="tr-TR" i="1" dirty="0"/>
              <a:t> </a:t>
            </a:r>
            <a:r>
              <a:rPr lang="tr-TR" dirty="0"/>
              <a:t>sp.</a:t>
            </a:r>
            <a:endParaRPr lang="en-GB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349"/>
          <a:stretch/>
        </p:blipFill>
        <p:spPr>
          <a:xfrm>
            <a:off x="4585855" y="342643"/>
            <a:ext cx="6598773" cy="6366411"/>
          </a:xfrm>
          <a:prstGeom prst="rect">
            <a:avLst/>
          </a:prstGeom>
        </p:spPr>
      </p:pic>
      <p:cxnSp>
        <p:nvCxnSpPr>
          <p:cNvPr id="9" name="Düz Ok Bağlayıcısı 8"/>
          <p:cNvCxnSpPr/>
          <p:nvPr/>
        </p:nvCxnSpPr>
        <p:spPr>
          <a:xfrm flipV="1">
            <a:off x="4225637" y="3214254"/>
            <a:ext cx="3311236" cy="138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416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tr-TR" sz="3600" b="1" dirty="0"/>
              <a:t>Hücre Dışı Salgılar: 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tr-TR" sz="3600" dirty="0" smtClean="0"/>
              <a:t>Oluşan </a:t>
            </a:r>
            <a:r>
              <a:rPr lang="tr-TR" sz="3600" dirty="0"/>
              <a:t>salgıların hücre dışına atıldığı salgı sistemidir. </a:t>
            </a:r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3600" dirty="0" smtClean="0"/>
              <a:t>3 </a:t>
            </a:r>
            <a:r>
              <a:rPr lang="tr-TR" sz="3600" dirty="0"/>
              <a:t>grupta toplanır. </a:t>
            </a:r>
            <a:br>
              <a:rPr lang="tr-TR" sz="3600" dirty="0"/>
            </a:b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tr-TR" b="1" dirty="0" smtClean="0"/>
              <a:t>1. Hücre </a:t>
            </a:r>
            <a:r>
              <a:rPr lang="tr-TR" b="1" dirty="0"/>
              <a:t>Arası Boşluklara Boşaltılan Salgılar: </a:t>
            </a:r>
            <a:endParaRPr lang="tr-TR" b="1" dirty="0" smtClean="0"/>
          </a:p>
          <a:p>
            <a:pPr marL="0" lvl="0" indent="0">
              <a:buNone/>
            </a:pPr>
            <a:r>
              <a:rPr lang="tr-TR" dirty="0" smtClean="0"/>
              <a:t>Bu </a:t>
            </a:r>
            <a:r>
              <a:rPr lang="tr-TR" dirty="0"/>
              <a:t>salgılar </a:t>
            </a:r>
            <a:r>
              <a:rPr lang="tr-TR" dirty="0" err="1"/>
              <a:t>hücrearası</a:t>
            </a:r>
            <a:r>
              <a:rPr lang="tr-TR" dirty="0"/>
              <a:t> boşluk veya kanallarda </a:t>
            </a:r>
            <a:r>
              <a:rPr lang="tr-TR" dirty="0" smtClean="0"/>
              <a:t>toplanırlar.</a:t>
            </a:r>
          </a:p>
          <a:p>
            <a:pPr marL="0" lvl="0" indent="0">
              <a:buNone/>
            </a:pPr>
            <a:r>
              <a:rPr lang="tr-TR" dirty="0" smtClean="0"/>
              <a:t> </a:t>
            </a:r>
            <a:r>
              <a:rPr lang="tr-TR" dirty="0"/>
              <a:t>2 şekilde olurlar.</a:t>
            </a:r>
          </a:p>
          <a:p>
            <a:pPr marL="0" lvl="0" indent="0">
              <a:buNone/>
            </a:pPr>
            <a:r>
              <a:rPr lang="tr-TR" b="1" dirty="0"/>
              <a:t>Salgı Kanalları: </a:t>
            </a:r>
            <a:r>
              <a:rPr lang="tr-TR" dirty="0"/>
              <a:t>Salgı maddesi ile dolu olan </a:t>
            </a:r>
            <a:r>
              <a:rPr lang="tr-TR" dirty="0" err="1"/>
              <a:t>hücrearsı</a:t>
            </a:r>
            <a:r>
              <a:rPr lang="tr-TR" dirty="0"/>
              <a:t> boşlukların üst üste gelerek meydana getirdikleri uzun kanallardır. Örnek Reçine Kanalları</a:t>
            </a:r>
          </a:p>
          <a:p>
            <a:pPr marL="0" lvl="0" indent="0">
              <a:buNone/>
            </a:pPr>
            <a:r>
              <a:rPr lang="tr-TR" b="1" dirty="0"/>
              <a:t>Salgı Cepleri: </a:t>
            </a:r>
            <a:r>
              <a:rPr lang="tr-TR" dirty="0"/>
              <a:t>Toplu halde bulunan birçok salgı hücresinin salgılarını akıttıkları ve çeşitli şekillerde meydana gelen oval veya yuvarlak boşluklardır.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04489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92172440-7162-4485-A0E5-603C93686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4284" y="342644"/>
            <a:ext cx="9144000" cy="1655762"/>
          </a:xfrm>
        </p:spPr>
        <p:txBody>
          <a:bodyPr/>
          <a:lstStyle/>
          <a:p>
            <a:r>
              <a:rPr lang="tr-TR" dirty="0"/>
              <a:t>A)Hücre Dışı Salgılar</a:t>
            </a:r>
          </a:p>
          <a:p>
            <a:pPr marL="457200" indent="-457200">
              <a:buAutoNum type="arabicPeriod"/>
            </a:pPr>
            <a:r>
              <a:rPr lang="tr-TR" dirty="0"/>
              <a:t>Bitki içi salgılar</a:t>
            </a:r>
          </a:p>
          <a:p>
            <a:r>
              <a:rPr lang="tr-TR" dirty="0"/>
              <a:t>Salgı Cepleri</a:t>
            </a:r>
            <a:endParaRPr lang="en-GB" dirty="0"/>
          </a:p>
          <a:p>
            <a:endParaRPr lang="en-GB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14D0862-94D8-4CF1-933A-E338673238F8}"/>
              </a:ext>
            </a:extLst>
          </p:cNvPr>
          <p:cNvSpPr txBox="1"/>
          <p:nvPr/>
        </p:nvSpPr>
        <p:spPr>
          <a:xfrm>
            <a:off x="1214284" y="5414822"/>
            <a:ext cx="2241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Perikarp</a:t>
            </a:r>
            <a:r>
              <a:rPr lang="tr-TR" dirty="0"/>
              <a:t> enine kesit</a:t>
            </a:r>
          </a:p>
          <a:p>
            <a:r>
              <a:rPr lang="tr-TR" dirty="0"/>
              <a:t>Mat: </a:t>
            </a:r>
            <a:r>
              <a:rPr lang="tr-TR" i="1" dirty="0" err="1"/>
              <a:t>Citrus</a:t>
            </a:r>
            <a:r>
              <a:rPr lang="tr-TR" i="1" dirty="0"/>
              <a:t> </a:t>
            </a:r>
            <a:r>
              <a:rPr lang="tr-TR" dirty="0"/>
              <a:t>sp.</a:t>
            </a:r>
            <a:endParaRPr lang="en-GB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257" y="1806278"/>
            <a:ext cx="6424027" cy="425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806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92172440-7162-4485-A0E5-603C93686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5794" y="0"/>
            <a:ext cx="9144000" cy="1655762"/>
          </a:xfrm>
        </p:spPr>
        <p:txBody>
          <a:bodyPr/>
          <a:lstStyle/>
          <a:p>
            <a:r>
              <a:rPr lang="tr-TR" dirty="0"/>
              <a:t>A)Hücre Dışı Salgılar</a:t>
            </a:r>
          </a:p>
          <a:p>
            <a:pPr marL="457200" indent="-457200">
              <a:buAutoNum type="arabicPeriod"/>
            </a:pPr>
            <a:r>
              <a:rPr lang="tr-TR" dirty="0"/>
              <a:t>Bitki içi salgılar</a:t>
            </a:r>
          </a:p>
          <a:p>
            <a:r>
              <a:rPr lang="tr-TR" dirty="0"/>
              <a:t>Salgı Kanalları</a:t>
            </a:r>
            <a:endParaRPr lang="en-GB" dirty="0"/>
          </a:p>
          <a:p>
            <a:endParaRPr lang="en-GB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7FCD6E2-4CC8-49F6-A257-61A105CF2FA6}"/>
              </a:ext>
            </a:extLst>
          </p:cNvPr>
          <p:cNvSpPr txBox="1"/>
          <p:nvPr/>
        </p:nvSpPr>
        <p:spPr>
          <a:xfrm>
            <a:off x="1139227" y="5869025"/>
            <a:ext cx="2241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Yaprak enine kesit</a:t>
            </a:r>
          </a:p>
          <a:p>
            <a:r>
              <a:rPr lang="tr-TR" dirty="0"/>
              <a:t>Mat: </a:t>
            </a:r>
            <a:r>
              <a:rPr lang="tr-TR" i="1" dirty="0" err="1"/>
              <a:t>Pinus</a:t>
            </a:r>
            <a:r>
              <a:rPr lang="tr-TR" i="1" dirty="0"/>
              <a:t> </a:t>
            </a:r>
            <a:r>
              <a:rPr lang="tr-TR" dirty="0"/>
              <a:t>sp.</a:t>
            </a:r>
            <a:endParaRPr lang="en-GB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t="9775"/>
          <a:stretch/>
        </p:blipFill>
        <p:spPr>
          <a:xfrm>
            <a:off x="3380510" y="1400195"/>
            <a:ext cx="7763026" cy="522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338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942109"/>
            <a:ext cx="10515600" cy="523485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tr-TR" b="1" dirty="0"/>
              <a:t>2.Epidermal Hücreler Tarafından Selüloz Çeper ve </a:t>
            </a:r>
            <a:r>
              <a:rPr lang="tr-TR" b="1" dirty="0" err="1"/>
              <a:t>Kutikula</a:t>
            </a:r>
            <a:r>
              <a:rPr lang="tr-TR" b="1" dirty="0"/>
              <a:t> Arasına Boşaltılan Salgılar: </a:t>
            </a:r>
            <a:endParaRPr lang="tr-TR" b="1" dirty="0" smtClean="0"/>
          </a:p>
          <a:p>
            <a:r>
              <a:rPr lang="tr-TR" dirty="0" smtClean="0"/>
              <a:t>Bu </a:t>
            </a:r>
            <a:r>
              <a:rPr lang="tr-TR" dirty="0"/>
              <a:t>tip salgılar salgı tüylerinde meydana gelir</a:t>
            </a:r>
            <a:r>
              <a:rPr lang="tr-TR" dirty="0" smtClean="0"/>
              <a:t>.</a:t>
            </a:r>
          </a:p>
          <a:p>
            <a:pPr marL="0" lvl="0" indent="0">
              <a:buNone/>
            </a:pPr>
            <a:endParaRPr lang="tr-TR" dirty="0"/>
          </a:p>
          <a:p>
            <a:pPr marL="0" lvl="0" indent="0">
              <a:buNone/>
            </a:pPr>
            <a:r>
              <a:rPr lang="tr-TR" b="1" dirty="0"/>
              <a:t>3. Doğrudan Dışarıya Boşaltılan Salgılar: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grupta yer alan salgılar 4 şekilde olur:</a:t>
            </a:r>
          </a:p>
          <a:p>
            <a:r>
              <a:rPr lang="tr-TR" dirty="0" err="1" smtClean="0"/>
              <a:t>Hidatodlar</a:t>
            </a:r>
            <a:endParaRPr lang="tr-TR" dirty="0" smtClean="0"/>
          </a:p>
          <a:p>
            <a:r>
              <a:rPr lang="tr-TR" dirty="0"/>
              <a:t>Enzim Bezleri</a:t>
            </a:r>
          </a:p>
          <a:p>
            <a:r>
              <a:rPr lang="tr-TR" dirty="0"/>
              <a:t>Tuz Salgı Bezleri</a:t>
            </a:r>
          </a:p>
          <a:p>
            <a:r>
              <a:rPr lang="tr-TR" dirty="0" err="1"/>
              <a:t>Nektaryumlar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13185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341</Words>
  <Application>Microsoft Office PowerPoint</Application>
  <PresentationFormat>Geniş ekran</PresentationFormat>
  <Paragraphs>53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Teması</vt:lpstr>
      <vt:lpstr>Konu: Salgı doku</vt:lpstr>
      <vt:lpstr>SALGI DOKU</vt:lpstr>
      <vt:lpstr>Hücre içi Salgı Sistemi:  Salgının meydana geldiği yer hücre plazmasıdır. salgılanan madde hücre içinde; hücre öz suyunda veya vakuollerde toplanır.  Hücre içi salgılar da 2 grupta toplanır: </vt:lpstr>
      <vt:lpstr>PowerPoint Sunusu</vt:lpstr>
      <vt:lpstr>PowerPoint Sunusu</vt:lpstr>
      <vt:lpstr>Hücre Dışı Salgılar:  Oluşan salgıların hücre dışına atıldığı salgı sistemidir.  3 grupta toplanır.  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SALGI DOKU</dc:title>
  <dc:creator>HP</dc:creator>
  <cp:lastModifiedBy>User</cp:lastModifiedBy>
  <cp:revision>18</cp:revision>
  <dcterms:created xsi:type="dcterms:W3CDTF">2018-12-26T07:31:43Z</dcterms:created>
  <dcterms:modified xsi:type="dcterms:W3CDTF">2020-11-06T12:39:45Z</dcterms:modified>
</cp:coreProperties>
</file>